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1"/>
  </p:notesMasterIdLst>
  <p:sldIdLst>
    <p:sldId id="256" r:id="rId2"/>
    <p:sldId id="450" r:id="rId3"/>
    <p:sldId id="420" r:id="rId4"/>
    <p:sldId id="430" r:id="rId5"/>
    <p:sldId id="442" r:id="rId6"/>
    <p:sldId id="283" r:id="rId7"/>
    <p:sldId id="460" r:id="rId8"/>
    <p:sldId id="462" r:id="rId9"/>
    <p:sldId id="463" r:id="rId10"/>
    <p:sldId id="431" r:id="rId11"/>
    <p:sldId id="464" r:id="rId12"/>
    <p:sldId id="461" r:id="rId13"/>
    <p:sldId id="465" r:id="rId14"/>
    <p:sldId id="447" r:id="rId15"/>
    <p:sldId id="445" r:id="rId16"/>
    <p:sldId id="448" r:id="rId17"/>
    <p:sldId id="451" r:id="rId18"/>
    <p:sldId id="443" r:id="rId19"/>
    <p:sldId id="452" r:id="rId20"/>
    <p:sldId id="453" r:id="rId21"/>
    <p:sldId id="454" r:id="rId22"/>
    <p:sldId id="455" r:id="rId23"/>
    <p:sldId id="456" r:id="rId24"/>
    <p:sldId id="446" r:id="rId25"/>
    <p:sldId id="449" r:id="rId26"/>
    <p:sldId id="421" r:id="rId27"/>
    <p:sldId id="444" r:id="rId28"/>
    <p:sldId id="429" r:id="rId29"/>
    <p:sldId id="4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92" autoAdjust="0"/>
    <p:restoredTop sz="95921"/>
  </p:normalViewPr>
  <p:slideViewPr>
    <p:cSldViewPr snapToGrid="0">
      <p:cViewPr>
        <p:scale>
          <a:sx n="110" d="100"/>
          <a:sy n="110" d="100"/>
        </p:scale>
        <p:origin x="280" y="2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2021</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17</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 Target="slide12.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slide" Target="slide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Tree>
    <p:extLst>
      <p:ext uri="{BB962C8B-B14F-4D97-AF65-F5344CB8AC3E}">
        <p14:creationId xmlns:p14="http://schemas.microsoft.com/office/powerpoint/2010/main" val="25121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hlinkClick r:id="rId2"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ar chart&#10;&#10;Description automatically generated">
            <a:extLst>
              <a:ext uri="{FF2B5EF4-FFF2-40B4-BE49-F238E27FC236}">
                <a16:creationId xmlns:a16="http://schemas.microsoft.com/office/drawing/2014/main" id="{02063BF5-2078-AA42-9AC4-23961A974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975"/>
            <a:ext cx="12192000" cy="2783562"/>
          </a:xfrm>
          <a:prstGeom prst="rect">
            <a:avLst/>
          </a:prstGeom>
        </p:spPr>
      </p:pic>
      <p:sp>
        <p:nvSpPr>
          <p:cNvPr id="3" name="TextBox 2">
            <a:extLst>
              <a:ext uri="{FF2B5EF4-FFF2-40B4-BE49-F238E27FC236}">
                <a16:creationId xmlns:a16="http://schemas.microsoft.com/office/drawing/2014/main" id="{B9B38392-7FF2-F24D-AAC7-22E9417F839B}"/>
              </a:ext>
            </a:extLst>
          </p:cNvPr>
          <p:cNvSpPr txBox="1"/>
          <p:nvPr/>
        </p:nvSpPr>
        <p:spPr>
          <a:xfrm>
            <a:off x="2274570" y="468630"/>
            <a:ext cx="1313245" cy="369332"/>
          </a:xfrm>
          <a:prstGeom prst="rect">
            <a:avLst/>
          </a:prstGeom>
          <a:noFill/>
        </p:spPr>
        <p:txBody>
          <a:bodyPr wrap="none" rtlCol="0">
            <a:spAutoFit/>
          </a:bodyPr>
          <a:lstStyle/>
          <a:p>
            <a:r>
              <a:rPr lang="en-US" dirty="0"/>
              <a:t>Graph Title</a:t>
            </a:r>
          </a:p>
        </p:txBody>
      </p:sp>
    </p:spTree>
    <p:extLst>
      <p:ext uri="{BB962C8B-B14F-4D97-AF65-F5344CB8AC3E}">
        <p14:creationId xmlns:p14="http://schemas.microsoft.com/office/powerpoint/2010/main" val="415840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131570" y="3143250"/>
            <a:ext cx="2018501" cy="2585323"/>
          </a:xfrm>
          <a:prstGeom prst="rect">
            <a:avLst/>
          </a:prstGeom>
          <a:noFill/>
        </p:spPr>
        <p:txBody>
          <a:bodyPr wrap="none" rtlCol="0">
            <a:spAutoFit/>
          </a:bodyPr>
          <a:lstStyle/>
          <a:p>
            <a:r>
              <a:rPr lang="en-US" dirty="0"/>
              <a:t>Our own features:</a:t>
            </a:r>
          </a:p>
          <a:p>
            <a:pPr marL="285750" indent="-285750">
              <a:buFont typeface="Arial" panose="020B0604020202020204" pitchFamily="34" charset="0"/>
              <a:buChar char="•"/>
            </a:pPr>
            <a:r>
              <a:rPr lang="en-US" dirty="0"/>
              <a:t>RN</a:t>
            </a:r>
          </a:p>
          <a:p>
            <a:pPr marL="285750" indent="-285750">
              <a:buFont typeface="Arial" panose="020B0604020202020204" pitchFamily="34" charset="0"/>
              <a:buChar char="•"/>
            </a:pPr>
            <a:r>
              <a:rPr lang="en-US" dirty="0" err="1"/>
              <a:t>F_won_before</a:t>
            </a:r>
            <a:endParaRPr lang="en-US" dirty="0"/>
          </a:p>
          <a:p>
            <a:pPr marL="285750" indent="-285750">
              <a:buFont typeface="Arial" panose="020B0604020202020204" pitchFamily="34" charset="0"/>
              <a:buChar char="•"/>
            </a:pPr>
            <a:r>
              <a:rPr lang="en-US" dirty="0"/>
              <a:t>Days</a:t>
            </a:r>
          </a:p>
          <a:p>
            <a:pPr marL="285750" indent="-285750">
              <a:buFont typeface="Arial" panose="020B0604020202020204" pitchFamily="34" charset="0"/>
              <a:buChar char="•"/>
            </a:pPr>
            <a:endParaRPr lang="en-US" dirty="0"/>
          </a:p>
          <a:p>
            <a:r>
              <a:rPr lang="en-US" dirty="0"/>
              <a:t>Cross features:</a:t>
            </a:r>
          </a:p>
          <a:p>
            <a:pPr marL="285750" indent="-285750">
              <a:buFont typeface="Arial" panose="020B0604020202020204" pitchFamily="34" charset="0"/>
              <a:buChar char="•"/>
            </a:pPr>
            <a:r>
              <a:rPr lang="en-US" dirty="0" err="1"/>
              <a:t>Oppo_industry</a:t>
            </a:r>
            <a:endParaRPr lang="en-US" dirty="0"/>
          </a:p>
          <a:p>
            <a:pPr marL="285750" indent="-285750">
              <a:buFont typeface="Arial" panose="020B0604020202020204" pitchFamily="34" charset="0"/>
              <a:buChar char="•"/>
            </a:pPr>
            <a:r>
              <a:rPr lang="en-US" dirty="0" err="1"/>
              <a:t>Fac_oppo</a:t>
            </a:r>
            <a:endParaRPr lang="en-US" dirty="0"/>
          </a:p>
          <a:p>
            <a:pPr marL="285750" indent="-285750">
              <a:buFont typeface="Arial" panose="020B0604020202020204" pitchFamily="34" charset="0"/>
              <a:buChar char="•"/>
            </a:pPr>
            <a:r>
              <a:rPr lang="en-US" dirty="0" err="1"/>
              <a:t>Oppo_busi</a:t>
            </a:r>
            <a:endParaRPr lang="en-US" dirty="0"/>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7507183" cy="1754326"/>
          </a:xfrm>
          <a:prstGeom prst="rect">
            <a:avLst/>
          </a:prstGeom>
          <a:noFill/>
        </p:spPr>
        <p:txBody>
          <a:bodyPr wrap="none" rtlCol="0">
            <a:spAutoFit/>
          </a:bodyPr>
          <a:lstStyle/>
          <a:p>
            <a:r>
              <a:rPr lang="en-US" dirty="0"/>
              <a:t>We created these features because we think it’s important.</a:t>
            </a:r>
          </a:p>
          <a:p>
            <a:r>
              <a:rPr lang="en-US" dirty="0"/>
              <a:t>(Plot them)</a:t>
            </a:r>
          </a:p>
          <a:p>
            <a:endParaRPr lang="en-US" dirty="0"/>
          </a:p>
          <a:p>
            <a:r>
              <a:rPr lang="en-US" dirty="0"/>
              <a:t>We also crossed the features mentioned before to explore non-linearity.</a:t>
            </a:r>
          </a:p>
          <a:p>
            <a:endParaRPr lang="en-US" dirty="0"/>
          </a:p>
          <a:p>
            <a:r>
              <a:rPr lang="en-US" dirty="0"/>
              <a:t>These features were validated in our classification models later on. </a:t>
            </a:r>
          </a:p>
        </p:txBody>
      </p:sp>
    </p:spTree>
    <p:extLst>
      <p:ext uri="{BB962C8B-B14F-4D97-AF65-F5344CB8AC3E}">
        <p14:creationId xmlns:p14="http://schemas.microsoft.com/office/powerpoint/2010/main" val="88269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Techniques</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01612036"/>
              </p:ext>
            </p:extLst>
          </p:nvPr>
        </p:nvGraphicFramePr>
        <p:xfrm>
          <a:off x="4599185" y="3428999"/>
          <a:ext cx="3089255" cy="2274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15253001"/>
              </p:ext>
            </p:extLst>
          </p:nvPr>
        </p:nvGraphicFramePr>
        <p:xfrm>
          <a:off x="566670" y="3429000"/>
          <a:ext cx="3089255" cy="2274349"/>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grpSp>
        <p:nvGrpSpPr>
          <p:cNvPr id="4" name="Group 3">
            <a:extLst>
              <a:ext uri="{FF2B5EF4-FFF2-40B4-BE49-F238E27FC236}">
                <a16:creationId xmlns:a16="http://schemas.microsoft.com/office/drawing/2014/main" id="{DD12C3E3-AB33-264B-9E0D-7D31AF490DB2}"/>
              </a:ext>
            </a:extLst>
          </p:cNvPr>
          <p:cNvGrpSpPr/>
          <p:nvPr/>
        </p:nvGrpSpPr>
        <p:grpSpPr>
          <a:xfrm>
            <a:off x="3725533" y="3381910"/>
            <a:ext cx="6786437" cy="2022265"/>
            <a:chOff x="3039733" y="4377023"/>
            <a:chExt cx="6786437" cy="2022265"/>
          </a:xfrm>
        </p:grpSpPr>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23"/>
            <a:stretch/>
          </p:blipFill>
          <p:spPr bwMode="auto">
            <a:xfrm>
              <a:off x="3039733" y="4617720"/>
              <a:ext cx="2607984" cy="17815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E1BB3EB-1F76-7743-8629-25F0DFA7056A}"/>
              </a:ext>
            </a:extLst>
          </p:cNvPr>
          <p:cNvSpPr txBox="1"/>
          <p:nvPr/>
        </p:nvSpPr>
        <p:spPr>
          <a:xfrm>
            <a:off x="1113843" y="3095851"/>
            <a:ext cx="1819729"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Accuracy</a:t>
            </a:r>
          </a:p>
          <a:p>
            <a:endParaRPr lang="en-US" dirty="0"/>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F1 measures</a:t>
            </a:r>
          </a:p>
        </p:txBody>
      </p:sp>
    </p:spTree>
    <p:extLst>
      <p:ext uri="{BB962C8B-B14F-4D97-AF65-F5344CB8AC3E}">
        <p14:creationId xmlns:p14="http://schemas.microsoft.com/office/powerpoint/2010/main" val="1308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Networks</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32" y="2770591"/>
            <a:ext cx="4381800" cy="3343782"/>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30520" y="3124063"/>
            <a:ext cx="5307863" cy="2585323"/>
          </a:xfrm>
          <a:prstGeom prst="rect">
            <a:avLst/>
          </a:prstGeom>
          <a:noFill/>
        </p:spPr>
        <p:txBody>
          <a:bodyPr wrap="none" rtlCol="0">
            <a:spAutoFit/>
          </a:bodyPr>
          <a:lstStyle/>
          <a:p>
            <a:pPr marL="285750" indent="-285750">
              <a:buFont typeface="Arial" panose="020B0604020202020204" pitchFamily="34" charset="0"/>
              <a:buChar char="•"/>
            </a:pPr>
            <a:r>
              <a:rPr lang="en-US" dirty="0"/>
              <a:t>?? Input features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128 neurons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p:txBody>
      </p:sp>
    </p:spTree>
    <p:extLst>
      <p:ext uri="{BB962C8B-B14F-4D97-AF65-F5344CB8AC3E}">
        <p14:creationId xmlns:p14="http://schemas.microsoft.com/office/powerpoint/2010/main" val="172094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Networks</a:t>
            </a:r>
          </a:p>
        </p:txBody>
      </p:sp>
      <p:sp>
        <p:nvSpPr>
          <p:cNvPr id="4" name="TextBox 3">
            <a:extLst>
              <a:ext uri="{FF2B5EF4-FFF2-40B4-BE49-F238E27FC236}">
                <a16:creationId xmlns:a16="http://schemas.microsoft.com/office/drawing/2014/main" id="{206B66C2-D156-AD4C-905D-52D9FD129891}"/>
              </a:ext>
            </a:extLst>
          </p:cNvPr>
          <p:cNvSpPr txBox="1"/>
          <p:nvPr/>
        </p:nvSpPr>
        <p:spPr>
          <a:xfrm>
            <a:off x="1600200" y="5554980"/>
            <a:ext cx="1967205" cy="369332"/>
          </a:xfrm>
          <a:prstGeom prst="rect">
            <a:avLst/>
          </a:prstGeom>
          <a:noFill/>
        </p:spPr>
        <p:txBody>
          <a:bodyPr wrap="none" rtlCol="0">
            <a:spAutoFit/>
          </a:bodyPr>
          <a:lstStyle/>
          <a:p>
            <a:r>
              <a:rPr lang="en-US" dirty="0"/>
              <a:t>Handover to Bing</a:t>
            </a:r>
          </a:p>
        </p:txBody>
      </p:sp>
    </p:spTree>
    <p:extLst>
      <p:ext uri="{BB962C8B-B14F-4D97-AF65-F5344CB8AC3E}">
        <p14:creationId xmlns:p14="http://schemas.microsoft.com/office/powerpoint/2010/main" val="6939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9" y="352044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(categorial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Monitoring</a:t>
            </a:r>
            <a:endParaRPr lang="ko-KR" altLang="en-US" sz="2400" b="1"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Deployment</a:t>
            </a:r>
            <a:endParaRPr lang="ko-KR" altLang="en-US" sz="24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1194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951449"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37.4%</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4" name="Rectangle 13">
            <a:extLst>
              <a:ext uri="{FF2B5EF4-FFF2-40B4-BE49-F238E27FC236}">
                <a16:creationId xmlns:a16="http://schemas.microsoft.com/office/drawing/2014/main" id="{C3C03E5A-6C22-2D40-851C-ECD39E1963B1}"/>
              </a:ext>
            </a:extLst>
          </p:cNvPr>
          <p:cNvSpPr/>
          <p:nvPr/>
        </p:nvSpPr>
        <p:spPr>
          <a:xfrm>
            <a:off x="7770422" y="5670504"/>
            <a:ext cx="4022255"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 Response Variable: Stage Name</a:t>
            </a:r>
            <a:endParaRPr lang="en-US" sz="2000" dirty="0"/>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08CAC7DE-C3D4-5440-9CA2-2BDF2AEA0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493"/>
            <a:ext cx="12192000" cy="6263014"/>
          </a:xfrm>
          <a:prstGeom prst="rect">
            <a:avLst/>
          </a:prstGeom>
        </p:spPr>
      </p:pic>
    </p:spTree>
    <p:custDataLst>
      <p:tags r:id="rId1"/>
    </p:custDataLst>
    <p:extLst>
      <p:ext uri="{BB962C8B-B14F-4D97-AF65-F5344CB8AC3E}">
        <p14:creationId xmlns:p14="http://schemas.microsoft.com/office/powerpoint/2010/main" val="117647689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1006</Words>
  <Application>Microsoft Macintosh PowerPoint</Application>
  <PresentationFormat>Widescreen</PresentationFormat>
  <Paragraphs>198</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58</cp:revision>
  <dcterms:created xsi:type="dcterms:W3CDTF">2020-05-27T15:14:23Z</dcterms:created>
  <dcterms:modified xsi:type="dcterms:W3CDTF">2020-10-18T11:24:29Z</dcterms:modified>
</cp:coreProperties>
</file>